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296" r:id="rId2"/>
    <p:sldId id="297" r:id="rId3"/>
    <p:sldId id="298" r:id="rId4"/>
    <p:sldId id="299" r:id="rId5"/>
    <p:sldId id="335" r:id="rId6"/>
    <p:sldId id="339" r:id="rId7"/>
    <p:sldId id="287" r:id="rId8"/>
    <p:sldId id="292" r:id="rId9"/>
    <p:sldId id="300" r:id="rId10"/>
    <p:sldId id="257" r:id="rId11"/>
    <p:sldId id="301" r:id="rId12"/>
    <p:sldId id="258" r:id="rId13"/>
    <p:sldId id="303" r:id="rId14"/>
    <p:sldId id="259" r:id="rId15"/>
    <p:sldId id="302" r:id="rId16"/>
    <p:sldId id="260" r:id="rId17"/>
    <p:sldId id="304" r:id="rId18"/>
    <p:sldId id="261" r:id="rId19"/>
    <p:sldId id="305" r:id="rId20"/>
    <p:sldId id="262" r:id="rId21"/>
    <p:sldId id="306" r:id="rId22"/>
    <p:sldId id="263" r:id="rId23"/>
    <p:sldId id="293" r:id="rId24"/>
    <p:sldId id="307" r:id="rId25"/>
    <p:sldId id="264" r:id="rId26"/>
    <p:sldId id="308" r:id="rId27"/>
    <p:sldId id="265" r:id="rId28"/>
    <p:sldId id="309" r:id="rId29"/>
    <p:sldId id="266" r:id="rId30"/>
    <p:sldId id="310" r:id="rId31"/>
    <p:sldId id="267" r:id="rId32"/>
    <p:sldId id="294" r:id="rId33"/>
    <p:sldId id="315" r:id="rId34"/>
    <p:sldId id="268" r:id="rId35"/>
    <p:sldId id="316" r:id="rId36"/>
    <p:sldId id="269" r:id="rId37"/>
    <p:sldId id="317" r:id="rId38"/>
    <p:sldId id="270" r:id="rId39"/>
    <p:sldId id="295" r:id="rId40"/>
    <p:sldId id="318" r:id="rId41"/>
    <p:sldId id="271" r:id="rId42"/>
    <p:sldId id="319" r:id="rId43"/>
    <p:sldId id="272" r:id="rId44"/>
    <p:sldId id="320" r:id="rId45"/>
    <p:sldId id="273" r:id="rId46"/>
    <p:sldId id="321" r:id="rId47"/>
    <p:sldId id="274" r:id="rId48"/>
    <p:sldId id="323" r:id="rId49"/>
    <p:sldId id="276" r:id="rId50"/>
    <p:sldId id="311" r:id="rId51"/>
    <p:sldId id="324" r:id="rId52"/>
    <p:sldId id="278" r:id="rId53"/>
    <p:sldId id="325" r:id="rId54"/>
    <p:sldId id="279" r:id="rId55"/>
    <p:sldId id="326" r:id="rId56"/>
    <p:sldId id="288" r:id="rId57"/>
    <p:sldId id="312" r:id="rId58"/>
    <p:sldId id="327" r:id="rId59"/>
    <p:sldId id="280" r:id="rId60"/>
    <p:sldId id="328" r:id="rId61"/>
    <p:sldId id="281" r:id="rId62"/>
    <p:sldId id="329" r:id="rId63"/>
    <p:sldId id="282" r:id="rId64"/>
    <p:sldId id="313" r:id="rId65"/>
    <p:sldId id="330" r:id="rId66"/>
    <p:sldId id="285" r:id="rId67"/>
    <p:sldId id="331" r:id="rId68"/>
    <p:sldId id="286" r:id="rId69"/>
    <p:sldId id="332" r:id="rId70"/>
    <p:sldId id="289" r:id="rId71"/>
    <p:sldId id="314" r:id="rId72"/>
    <p:sldId id="333" r:id="rId73"/>
    <p:sldId id="290" r:id="rId74"/>
    <p:sldId id="334" r:id="rId75"/>
    <p:sldId id="291" r:id="rId76"/>
    <p:sldId id="336" r:id="rId77"/>
    <p:sldId id="337" r:id="rId78"/>
    <p:sldId id="338" r:id="rId7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54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6D5C29-CFF7-4924-A1D9-291D50724874}" type="datetimeFigureOut">
              <a:rPr lang="en-US" smtClean="0"/>
              <a:t>2/17/2016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EA1F47-72DC-4970-BA28-4A2A852604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464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http://www.wired.com/2016/02/how-to-hack-the-power-grid-through-home-air-conditioners/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A1F47-72DC-4970-BA28-4A2A852604F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519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http://www.darkreading.com/endpoint/the-phishie-awards-(dis)honoring-the-best-of-the-worst-phishing-attacks-/d/d-id/1324135?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A1F47-72DC-4970-BA28-4A2A852604F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55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http://www.informationweek.com/government/iot-next-surveillance-frontier-says-us-spy-chief/d/d-id/1324261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A1F47-72DC-4970-BA28-4A2A852604F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9947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http://www.infosecurity-magazine.com/news/symantec-warns-of-netflix-malware/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A1F47-72DC-4970-BA28-4A2A852604F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9219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http://www.infosecurity-magazine.com/news/skype-hit-in-latest-malvertising/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A1F47-72DC-4970-BA28-4A2A852604F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437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http://www.infosecurity-magazine.com/news/leaky-mobile-apps-expose-personal/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A1F47-72DC-4970-BA28-4A2A852604F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102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http://krebsonsecurity.com/2016/01/ftc-tax-fraud-behind-47-spike-in-id-theft/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A1F47-72DC-4970-BA28-4A2A852604F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966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http://krebsonsecurity.com/2016/02/good-riddance-to-oracles-java-plugin/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A1F47-72DC-4970-BA28-4A2A852604F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059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http://krebsonsecurity.com/2016/02/safeway-self-checkout-skimmer-close-up/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A1F47-72DC-4970-BA28-4A2A852604F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9881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http://krebsonsecurity.com/2016/02/iot-reality-smart-devices-dumb-defaults/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A1F47-72DC-4970-BA28-4A2A852604F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53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http://krebsonsecurity.com/2016/02/fraudsters-tap-kohls-cash-for-cold-cash/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A1F47-72DC-4970-BA28-4A2A852604F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http://www.wired.com/2016/02/julian-assanges-3-5-year-detainment-in-embassy-ruled-unlawful/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A1F47-72DC-4970-BA28-4A2A852604F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584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http://www.theguardian.com/technology/2016/feb/12/women-considered-better-coders-hide-gender-github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A1F47-72DC-4970-BA28-4A2A852604F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7170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http://www.theguardian.com/technology/2016/feb/12/setting-the-date-to-1-january-1970-will-brick-your-iphone-ipad-or-ipod-touch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A1F47-72DC-4970-BA28-4A2A852604F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8247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http://www.theguardian.com/money/2016/feb/05/error-53-apple-iphone-software-update-handset-worthless-third-party-repair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A1F47-72DC-4970-BA28-4A2A852604F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8622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http://www.securityweek.com/websense-employees-targeted-fake-raytheon-acquisition-emails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A1F47-72DC-4970-BA28-4A2A852604F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0798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http://www.securityweek.com/phishme-raises-13-million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A1F47-72DC-4970-BA28-4A2A852604F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0493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http://www.securityweek.com/looking-top-three-global-phishing-trends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A1F47-72DC-4970-BA28-4A2A852604F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197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https://www.washingtonpost.com/news/innovations/wp/2016/01/22/disney-loved-its-no-fly-zone-until-it-wanted-to-fly-its-own-drones/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A1F47-72DC-4970-BA28-4A2A852604F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4235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https://www.washingtonpost.com/news/innovations/wp/2016/01/12/a-chinese-tv-station-replaced-its-weatherman-with-a-chatbot-and-people-liked-it/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A1F47-72DC-4970-BA28-4A2A852604F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6099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http://theweek.com/speedreads/538379/samsung-warns-customers-not-discuss-personal-information-front-smart-tvs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A1F47-72DC-4970-BA28-4A2A852604F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976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http://www.theverge.com/2016/2/15/11004794/california-ransomware-hospital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A1F47-72DC-4970-BA28-4A2A852604F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638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http://www.wired.com/2016/01/nsa-hacker-chief-explains-how-to-keep-him-out-of-your-system/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A1F47-72DC-4970-BA28-4A2A852604F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870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http://www.wired.com/2016/01/how-to-make-your-own-nsa-bulk-surveillance-system/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A1F47-72DC-4970-BA28-4A2A852604F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818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http://www.wired.com/2016/01/everything-we-know-about-ukraines-power-plant-hack/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A1F47-72DC-4970-BA28-4A2A852604F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326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http://www.wired.com/2016/01/the-biggest-security-threats-well-face-in-2016/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A1F47-72DC-4970-BA28-4A2A852604F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807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http://www.wired.com/2016/02/deadpool-reading-list/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A1F47-72DC-4970-BA28-4A2A852604F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11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http://www.darkreading.com/endpoint/valentines-day-inspires-ddos-attacks-against-online-florists-/d/d-id/1324312?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A1F47-72DC-4970-BA28-4A2A852604F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44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http://www.darkreading.com/attacks-breaches/man-admits-to-laundering-$196-million-in-hacking-telecom-fraud-scam/d/d-id/1324296?ngAction=register#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A1F47-72DC-4970-BA28-4A2A852604F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8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0DAEB-16E3-4CB3-A664-F3F744FA45A3}" type="datetimeFigureOut">
              <a:rPr lang="en-US" smtClean="0"/>
              <a:t>2/17/2016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2FBEE-5538-4B3D-B87D-D0EDD560C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838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0DAEB-16E3-4CB3-A664-F3F744FA45A3}" type="datetimeFigureOut">
              <a:rPr lang="en-US" smtClean="0"/>
              <a:t>2/17/2016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2FBEE-5538-4B3D-B87D-D0EDD560C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5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0DAEB-16E3-4CB3-A664-F3F744FA45A3}" type="datetimeFigureOut">
              <a:rPr lang="en-US" smtClean="0"/>
              <a:t>2/17/2016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2FBEE-5538-4B3D-B87D-D0EDD560C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820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0DAEB-16E3-4CB3-A664-F3F744FA45A3}" type="datetimeFigureOut">
              <a:rPr lang="en-US" smtClean="0"/>
              <a:t>2/17/2016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2FBEE-5538-4B3D-B87D-D0EDD560C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79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0DAEB-16E3-4CB3-A664-F3F744FA45A3}" type="datetimeFigureOut">
              <a:rPr lang="en-US" smtClean="0"/>
              <a:t>2/17/2016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2FBEE-5538-4B3D-B87D-D0EDD560C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874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0DAEB-16E3-4CB3-A664-F3F744FA45A3}" type="datetimeFigureOut">
              <a:rPr lang="en-US" smtClean="0"/>
              <a:t>2/17/2016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2FBEE-5538-4B3D-B87D-D0EDD560C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000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0DAEB-16E3-4CB3-A664-F3F744FA45A3}" type="datetimeFigureOut">
              <a:rPr lang="en-US" smtClean="0"/>
              <a:t>2/17/2016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2FBEE-5538-4B3D-B87D-D0EDD560C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60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02" y="6461760"/>
            <a:ext cx="2291898" cy="32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444719"/>
            <a:ext cx="1905000" cy="315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 userDrawn="1"/>
        </p:nvGrpSpPr>
        <p:grpSpPr>
          <a:xfrm>
            <a:off x="3642883" y="6477000"/>
            <a:ext cx="1129142" cy="254053"/>
            <a:chOff x="7691186" y="4908950"/>
            <a:chExt cx="684521" cy="157171"/>
          </a:xfrm>
        </p:grpSpPr>
        <p:sp>
          <p:nvSpPr>
            <p:cNvPr id="10" name="TextBox 9"/>
            <p:cNvSpPr txBox="1"/>
            <p:nvPr userDrawn="1"/>
          </p:nvSpPr>
          <p:spPr>
            <a:xfrm>
              <a:off x="7918211" y="4909962"/>
              <a:ext cx="457496" cy="10472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1100" b="1" spc="-100" dirty="0" smtClean="0">
                  <a:solidFill>
                    <a:srgbClr val="466368"/>
                  </a:solidFill>
                  <a:latin typeface="Arial"/>
                  <a:cs typeface="Arial"/>
                </a:rPr>
                <a:t>#</a:t>
              </a:r>
              <a:r>
                <a:rPr lang="en-US" sz="1100" b="1" spc="-100" dirty="0" err="1" smtClean="0">
                  <a:solidFill>
                    <a:srgbClr val="466368"/>
                  </a:solidFill>
                  <a:latin typeface="Arial"/>
                  <a:cs typeface="Arial"/>
                </a:rPr>
                <a:t>DontPwnMe</a:t>
              </a:r>
              <a:endParaRPr lang="en-US" sz="1100" b="1" spc="-100" dirty="0">
                <a:solidFill>
                  <a:srgbClr val="466368"/>
                </a:solidFill>
                <a:latin typeface="Arial"/>
                <a:cs typeface="Arial"/>
              </a:endParaRPr>
            </a:p>
          </p:txBody>
        </p:sp>
        <p:pic>
          <p:nvPicPr>
            <p:cNvPr id="11" name="Picture 10" descr="twitter bird.png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1186" y="4908950"/>
              <a:ext cx="195273" cy="1571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5786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02" y="6461760"/>
            <a:ext cx="2291898" cy="32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444719"/>
            <a:ext cx="1905000" cy="315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/>
          <p:cNvGrpSpPr/>
          <p:nvPr userDrawn="1"/>
        </p:nvGrpSpPr>
        <p:grpSpPr>
          <a:xfrm>
            <a:off x="3642883" y="6477000"/>
            <a:ext cx="1129142" cy="254053"/>
            <a:chOff x="7691186" y="4908950"/>
            <a:chExt cx="684521" cy="157171"/>
          </a:xfrm>
        </p:grpSpPr>
        <p:sp>
          <p:nvSpPr>
            <p:cNvPr id="9" name="TextBox 8"/>
            <p:cNvSpPr txBox="1"/>
            <p:nvPr userDrawn="1"/>
          </p:nvSpPr>
          <p:spPr>
            <a:xfrm>
              <a:off x="7918211" y="4909962"/>
              <a:ext cx="457496" cy="10472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1100" b="1" spc="-100" dirty="0" smtClean="0">
                  <a:solidFill>
                    <a:srgbClr val="466368"/>
                  </a:solidFill>
                  <a:latin typeface="Arial"/>
                  <a:cs typeface="Arial"/>
                </a:rPr>
                <a:t>#</a:t>
              </a:r>
              <a:r>
                <a:rPr lang="en-US" sz="1100" b="1" spc="-100" dirty="0" err="1" smtClean="0">
                  <a:solidFill>
                    <a:srgbClr val="466368"/>
                  </a:solidFill>
                  <a:latin typeface="Arial"/>
                  <a:cs typeface="Arial"/>
                </a:rPr>
                <a:t>DontPwnMe</a:t>
              </a:r>
              <a:endParaRPr lang="en-US" sz="1100" b="1" spc="-100" dirty="0">
                <a:solidFill>
                  <a:srgbClr val="466368"/>
                </a:solidFill>
                <a:latin typeface="Arial"/>
                <a:cs typeface="Arial"/>
              </a:endParaRPr>
            </a:p>
          </p:txBody>
        </p:sp>
        <p:pic>
          <p:nvPicPr>
            <p:cNvPr id="10" name="Picture 9" descr="twitter bird.png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1186" y="4908950"/>
              <a:ext cx="195273" cy="1571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8145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0DAEB-16E3-4CB3-A664-F3F744FA45A3}" type="datetimeFigureOut">
              <a:rPr lang="en-US" smtClean="0"/>
              <a:t>2/17/2016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2FBEE-5538-4B3D-B87D-D0EDD560C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164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0DAEB-16E3-4CB3-A664-F3F744FA45A3}" type="datetimeFigureOut">
              <a:rPr lang="en-US" smtClean="0"/>
              <a:t>2/17/2016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2FBEE-5538-4B3D-B87D-D0EDD560C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44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0DAEB-16E3-4CB3-A664-F3F744FA45A3}" type="datetimeFigureOut">
              <a:rPr lang="en-US" smtClean="0"/>
              <a:t>2/17/2016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2FBEE-5538-4B3D-B87D-D0EDD560C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45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3653" y="1828800"/>
            <a:ext cx="91460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Arial Black" pitchFamily="34" charset="0"/>
              </a:rPr>
              <a:t>Wait! Wait! Don’t </a:t>
            </a:r>
            <a:r>
              <a:rPr lang="en-US" sz="4000" dirty="0" err="1" smtClean="0">
                <a:latin typeface="Arial Black" pitchFamily="34" charset="0"/>
              </a:rPr>
              <a:t>pwn</a:t>
            </a:r>
            <a:r>
              <a:rPr lang="en-US" sz="4000" dirty="0" smtClean="0">
                <a:latin typeface="Arial Black" pitchFamily="34" charset="0"/>
              </a:rPr>
              <a:t> me!</a:t>
            </a:r>
          </a:p>
          <a:p>
            <a:pPr algn="ctr"/>
            <a:r>
              <a:rPr lang="en-US" sz="4000" dirty="0" smtClean="0">
                <a:latin typeface="Arial" pitchFamily="34" charset="0"/>
                <a:cs typeface="Arial" pitchFamily="34" charset="0"/>
              </a:rPr>
              <a:t>The Security News Game Show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413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066800" y="3495317"/>
            <a:ext cx="7239000" cy="2295883"/>
            <a:chOff x="1371600" y="3962400"/>
            <a:chExt cx="7239000" cy="2295883"/>
          </a:xfrm>
        </p:grpSpPr>
        <p:pic>
          <p:nvPicPr>
            <p:cNvPr id="6147" name="Picture 3" descr="C:\Users\Senior Storyteller\Desktop\2016 RSAC\Chris Corriere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00" y="3972283"/>
              <a:ext cx="2286000" cy="2286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C:\Users\Senior Storyteller\Desktop\2016 DevNexus\Jen Tong mimming-glass-goofy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01" t="8789" r="6806" b="13214"/>
            <a:stretch/>
          </p:blipFill>
          <p:spPr bwMode="auto">
            <a:xfrm>
              <a:off x="3810000" y="3962654"/>
              <a:ext cx="2438284" cy="2286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https://media.licdn.com/media/p/4/005/025/20c/0facd05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90" t="4373" r="10219" b="14606"/>
            <a:stretch/>
          </p:blipFill>
          <p:spPr bwMode="auto">
            <a:xfrm>
              <a:off x="6345195" y="3962400"/>
              <a:ext cx="2265405" cy="2286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3441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6200"/>
            <a:ext cx="7570787" cy="612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495800"/>
            <a:ext cx="5105400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043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2362200"/>
            <a:ext cx="8001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On February 5, 2016, a UN Working Group on Arbitrary Retention declared a specific internet celebrity is being held illegally. Who is it?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"/>
            <a:ext cx="2514600" cy="503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762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2400"/>
            <a:ext cx="7315200" cy="5614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667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2362200"/>
            <a:ext cx="800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What should you do to keep the NSA Hacker Chief out of your system?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"/>
            <a:ext cx="2514600" cy="503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063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66713"/>
            <a:ext cx="7315200" cy="5600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3316564"/>
            <a:ext cx="4000500" cy="2703236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0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2362200"/>
            <a:ext cx="8001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At the Enigma Security Conference </a:t>
            </a:r>
            <a:r>
              <a:rPr lang="en-US" sz="3600" dirty="0"/>
              <a:t>in San </a:t>
            </a:r>
            <a:r>
              <a:rPr lang="en-US" sz="3600" dirty="0" smtClean="0"/>
              <a:t>Francisco, Nicholas Weaver talked about a system that could do what? </a:t>
            </a:r>
          </a:p>
          <a:p>
            <a:endParaRPr lang="en-US" sz="3600" dirty="0"/>
          </a:p>
          <a:p>
            <a:r>
              <a:rPr lang="en-US" sz="3600" dirty="0" smtClean="0">
                <a:solidFill>
                  <a:srgbClr val="C00000"/>
                </a:solidFill>
              </a:rPr>
              <a:t>(Hint: It competes on a miniature scale with a three letter agency.)</a:t>
            </a:r>
            <a:endParaRPr lang="en-US" sz="3600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"/>
            <a:ext cx="2514600" cy="503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822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66713"/>
            <a:ext cx="7315200" cy="5661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172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2362200"/>
            <a:ext cx="8001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Two </a:t>
            </a:r>
            <a:r>
              <a:rPr lang="en-US" sz="3600" dirty="0"/>
              <a:t>power distribution companies in </a:t>
            </a:r>
            <a:r>
              <a:rPr lang="en-US" sz="3600" dirty="0" smtClean="0"/>
              <a:t>what country </a:t>
            </a:r>
            <a:r>
              <a:rPr lang="en-US" sz="3600" dirty="0"/>
              <a:t>said </a:t>
            </a:r>
            <a:r>
              <a:rPr lang="en-US" sz="3600" dirty="0" smtClean="0"/>
              <a:t>hackers </a:t>
            </a:r>
            <a:r>
              <a:rPr lang="en-US" sz="3600" dirty="0"/>
              <a:t>had hijacked their systems to cut power to more than 80,000 people.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"/>
            <a:ext cx="2514600" cy="503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748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6713"/>
            <a:ext cx="7315200" cy="5634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337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2533471"/>
            <a:ext cx="800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Name one of the top five biggest security threats of 2016 according to Wired.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"/>
            <a:ext cx="2514600" cy="503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998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952" y="1258202"/>
            <a:ext cx="4544680" cy="369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0" y="1366838"/>
            <a:ext cx="9144000" cy="3394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4400" b="1" smtClean="0">
                <a:solidFill>
                  <a:schemeClr val="accent5">
                    <a:lumMod val="50000"/>
                  </a:schemeClr>
                </a:solidFill>
              </a:rPr>
              <a:t>#DontPwnMe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4400" b="1" smtClean="0">
                <a:solidFill>
                  <a:schemeClr val="accent5">
                    <a:lumMod val="50000"/>
                  </a:schemeClr>
                </a:solidFill>
              </a:rPr>
              <a:t>@TSWAlliance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82799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74" y="366713"/>
            <a:ext cx="8938026" cy="4967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2703255"/>
            <a:ext cx="90678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28700" lvl="1" indent="-571500">
              <a:buFont typeface="Arial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Extortion Hacks</a:t>
            </a:r>
          </a:p>
          <a:p>
            <a:pPr marL="1028700" lvl="1" indent="-571500">
              <a:buFont typeface="Arial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Attacks that change or manipulate data</a:t>
            </a:r>
          </a:p>
          <a:p>
            <a:pPr marL="1028700" lvl="1" indent="-571500">
              <a:buFont typeface="Arial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Chip-and-Pin Innovations</a:t>
            </a:r>
          </a:p>
          <a:p>
            <a:pPr marL="1028700" lvl="1" indent="-571500">
              <a:buFont typeface="Arial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The Rise of the </a:t>
            </a:r>
            <a:r>
              <a:rPr lang="en-US" sz="3200" dirty="0" err="1">
                <a:solidFill>
                  <a:schemeClr val="bg1"/>
                </a:solidFill>
              </a:rPr>
              <a:t>IoT</a:t>
            </a:r>
            <a:r>
              <a:rPr lang="en-US" sz="3200" dirty="0">
                <a:solidFill>
                  <a:schemeClr val="bg1"/>
                </a:solidFill>
              </a:rPr>
              <a:t> Zombie Botnet</a:t>
            </a:r>
          </a:p>
          <a:p>
            <a:pPr marL="1028700" lvl="1" indent="-571500">
              <a:buFont typeface="Arial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More Backdoors</a:t>
            </a:r>
          </a:p>
        </p:txBody>
      </p:sp>
    </p:spTree>
    <p:extLst>
      <p:ext uri="{BB962C8B-B14F-4D97-AF65-F5344CB8AC3E}">
        <p14:creationId xmlns:p14="http://schemas.microsoft.com/office/powerpoint/2010/main" val="98877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26342" y="1390471"/>
            <a:ext cx="70032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Name one of the five comics you must read before seeing </a:t>
            </a:r>
            <a:r>
              <a:rPr lang="en-US" sz="3600" dirty="0" err="1" smtClean="0"/>
              <a:t>DeadPool</a:t>
            </a:r>
            <a:r>
              <a:rPr lang="en-US" sz="3600" dirty="0"/>
              <a:t>.</a:t>
            </a:r>
            <a:endParaRPr lang="en-US" sz="3600" dirty="0" smtClean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"/>
            <a:ext cx="2514600" cy="503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819400"/>
            <a:ext cx="5784058" cy="3155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611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04800"/>
            <a:ext cx="7315200" cy="578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4008981" y="3855184"/>
            <a:ext cx="4677819" cy="1631216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fontAlgn="base"/>
            <a:r>
              <a:rPr lang="nl-NL" sz="2000" i="1" dirty="0" smtClean="0">
                <a:solidFill>
                  <a:schemeClr val="bg1"/>
                </a:solidFill>
              </a:rPr>
              <a:t>Deadpool</a:t>
            </a:r>
            <a:r>
              <a:rPr lang="nl-NL" sz="2000" dirty="0">
                <a:solidFill>
                  <a:schemeClr val="bg1"/>
                </a:solidFill>
              </a:rPr>
              <a:t> Vol. 3 #1-33 (1997-1999)</a:t>
            </a:r>
          </a:p>
          <a:p>
            <a:pPr fontAlgn="base"/>
            <a:r>
              <a:rPr lang="en-US" sz="2000" i="1" dirty="0">
                <a:solidFill>
                  <a:schemeClr val="bg1"/>
                </a:solidFill>
              </a:rPr>
              <a:t>Cable &amp; </a:t>
            </a:r>
            <a:r>
              <a:rPr lang="en-US" sz="2000" i="1" dirty="0" err="1">
                <a:solidFill>
                  <a:schemeClr val="bg1"/>
                </a:solidFill>
              </a:rPr>
              <a:t>Deadpool</a:t>
            </a:r>
            <a:r>
              <a:rPr lang="en-US" sz="2000" dirty="0">
                <a:solidFill>
                  <a:schemeClr val="bg1"/>
                </a:solidFill>
              </a:rPr>
              <a:t> #1-6 (2004)</a:t>
            </a:r>
          </a:p>
          <a:p>
            <a:pPr fontAlgn="base"/>
            <a:r>
              <a:rPr lang="en-US" sz="2000" i="1" dirty="0" err="1">
                <a:solidFill>
                  <a:schemeClr val="bg1"/>
                </a:solidFill>
              </a:rPr>
              <a:t>Deadpool</a:t>
            </a:r>
            <a:r>
              <a:rPr lang="en-US" sz="2000" dirty="0">
                <a:solidFill>
                  <a:schemeClr val="bg1"/>
                </a:solidFill>
              </a:rPr>
              <a:t> Max #1-12 (2010-2011)</a:t>
            </a:r>
          </a:p>
          <a:p>
            <a:pPr fontAlgn="base"/>
            <a:r>
              <a:rPr lang="en-US" sz="2000" i="1" dirty="0">
                <a:solidFill>
                  <a:schemeClr val="bg1"/>
                </a:solidFill>
              </a:rPr>
              <a:t>Uncanny X-Force</a:t>
            </a:r>
            <a:r>
              <a:rPr lang="en-US" sz="2000" dirty="0">
                <a:solidFill>
                  <a:schemeClr val="bg1"/>
                </a:solidFill>
              </a:rPr>
              <a:t> Vol. 1 #25-35 (2011-2012)</a:t>
            </a:r>
          </a:p>
          <a:p>
            <a:pPr fontAlgn="base"/>
            <a:r>
              <a:rPr lang="nl-NL" sz="2000" i="1" dirty="0">
                <a:solidFill>
                  <a:schemeClr val="bg1"/>
                </a:solidFill>
              </a:rPr>
              <a:t>Deadpool</a:t>
            </a:r>
            <a:r>
              <a:rPr lang="nl-NL" sz="2000" dirty="0">
                <a:solidFill>
                  <a:schemeClr val="bg1"/>
                </a:solidFill>
              </a:rPr>
              <a:t> Vol. 5 #13-19 (2013</a:t>
            </a:r>
            <a:r>
              <a:rPr lang="nl-NL" sz="2000" dirty="0" smtClean="0">
                <a:solidFill>
                  <a:schemeClr val="bg1"/>
                </a:solidFill>
              </a:rPr>
              <a:t>)</a:t>
            </a:r>
            <a:endParaRPr lang="nl-NL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1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81300"/>
            <a:ext cx="8228013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413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619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2533471"/>
            <a:ext cx="800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Valentine’s Day saw major hacks against which, major merchant group?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1000"/>
            <a:ext cx="2514600" cy="50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794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25" y="381000"/>
            <a:ext cx="6400800" cy="5490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055" y="4724400"/>
            <a:ext cx="4781550" cy="14573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70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2533471"/>
            <a:ext cx="8001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“Man Admits To Laundering $19.6 Million in Hacking, Telecom Fraud </a:t>
            </a:r>
            <a:r>
              <a:rPr lang="en-US" sz="3600" dirty="0" smtClean="0"/>
              <a:t>Scam”. What did he do?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1000"/>
            <a:ext cx="2514600" cy="50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941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52400"/>
            <a:ext cx="6191250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4191000"/>
            <a:ext cx="4933950" cy="192405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98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882676"/>
            <a:ext cx="8001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What health care company had the largest breach of 2015, exposing the personal data of over 80,000,000 patients?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1000"/>
            <a:ext cx="2514600" cy="50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847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76263"/>
            <a:ext cx="6096000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4114800"/>
            <a:ext cx="4905375" cy="166687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34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" y="503652"/>
            <a:ext cx="9144000" cy="85725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Arial Black" pitchFamily="34" charset="0"/>
              </a:rPr>
              <a:t>The Rules</a:t>
            </a:r>
            <a:endParaRPr lang="en-US" dirty="0">
              <a:latin typeface="Arial Black" pitchFamily="34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69739" y="1828800"/>
            <a:ext cx="8423385" cy="339447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Each correct answer to the initial question is worth 3 points</a:t>
            </a:r>
          </a:p>
          <a:p>
            <a:r>
              <a:rPr lang="en-US" dirty="0" smtClean="0"/>
              <a:t>A wrong answer subtracts 2 points</a:t>
            </a:r>
          </a:p>
          <a:p>
            <a:r>
              <a:rPr lang="en-US" dirty="0" smtClean="0"/>
              <a:t>A pass on a question loses 1 point</a:t>
            </a:r>
          </a:p>
          <a:p>
            <a:r>
              <a:rPr lang="en-US" dirty="0" smtClean="0"/>
              <a:t>A correct answer from an audience member gets allocated 2 points to the panelist of their choice</a:t>
            </a:r>
          </a:p>
        </p:txBody>
      </p:sp>
    </p:spTree>
    <p:extLst>
      <p:ext uri="{BB962C8B-B14F-4D97-AF65-F5344CB8AC3E}">
        <p14:creationId xmlns:p14="http://schemas.microsoft.com/office/powerpoint/2010/main" val="7228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2533471"/>
            <a:ext cx="8001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According to James Clapper, US Director of National Intelligence, this is the next surveillance frontier.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1000"/>
            <a:ext cx="2514600" cy="50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672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188" y="228600"/>
            <a:ext cx="6143625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847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76463"/>
            <a:ext cx="8228013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413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257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4800"/>
            <a:ext cx="2514600" cy="76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3400" y="1600200"/>
            <a:ext cx="8001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Which of the major movie stream providers got called out by Symantec for malware, scams and phishing schemes?</a:t>
            </a:r>
          </a:p>
          <a:p>
            <a:endParaRPr lang="en-US" sz="3600" dirty="0" smtClean="0"/>
          </a:p>
          <a:p>
            <a:r>
              <a:rPr lang="en-US" sz="3600" dirty="0"/>
              <a:t>	</a:t>
            </a:r>
            <a:r>
              <a:rPr lang="en-US" sz="3600" dirty="0" smtClean="0"/>
              <a:t>Amazon Prime Video</a:t>
            </a:r>
          </a:p>
          <a:p>
            <a:r>
              <a:rPr lang="en-US" sz="3600" dirty="0" smtClean="0"/>
              <a:t>	Netflix</a:t>
            </a:r>
          </a:p>
          <a:p>
            <a:r>
              <a:rPr lang="en-US" sz="3600" dirty="0"/>
              <a:t>	</a:t>
            </a:r>
            <a:r>
              <a:rPr lang="en-US" sz="3600" dirty="0" err="1" smtClean="0"/>
              <a:t>Hulu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375871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14400"/>
            <a:ext cx="8229600" cy="4534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502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4800"/>
            <a:ext cx="2514600" cy="76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3400" y="2609671"/>
            <a:ext cx="800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Which non-browser based application was hit with the latest </a:t>
            </a:r>
            <a:r>
              <a:rPr lang="en-US" sz="3600" dirty="0" err="1" smtClean="0"/>
              <a:t>malvertising</a:t>
            </a:r>
            <a:r>
              <a:rPr lang="en-US" sz="3600" dirty="0" smtClean="0"/>
              <a:t> scam?</a:t>
            </a:r>
          </a:p>
        </p:txBody>
      </p:sp>
    </p:spTree>
    <p:extLst>
      <p:ext uri="{BB962C8B-B14F-4D97-AF65-F5344CB8AC3E}">
        <p14:creationId xmlns:p14="http://schemas.microsoft.com/office/powerpoint/2010/main" val="380912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38200"/>
            <a:ext cx="8229600" cy="4526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191000"/>
            <a:ext cx="6219825" cy="9525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64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4800"/>
            <a:ext cx="2514600" cy="76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3400" y="2609671"/>
            <a:ext cx="800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What percentage of mobile apps have at least one high security risk flaw?</a:t>
            </a:r>
          </a:p>
        </p:txBody>
      </p:sp>
    </p:spTree>
    <p:extLst>
      <p:ext uri="{BB962C8B-B14F-4D97-AF65-F5344CB8AC3E}">
        <p14:creationId xmlns:p14="http://schemas.microsoft.com/office/powerpoint/2010/main" val="282330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62000"/>
            <a:ext cx="8229600" cy="4539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343400"/>
            <a:ext cx="6057900" cy="113347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57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57475"/>
            <a:ext cx="8228013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413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620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29689" y="2580382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The moderator may </a:t>
            </a:r>
            <a:r>
              <a:rPr lang="en-US" sz="4000" b="1" dirty="0" smtClean="0">
                <a:solidFill>
                  <a:srgbClr val="FF0000"/>
                </a:solidFill>
              </a:rPr>
              <a:t>arbitrarily </a:t>
            </a:r>
          </a:p>
          <a:p>
            <a:pPr algn="ctr"/>
            <a:r>
              <a:rPr lang="en-US" sz="4000" b="1" dirty="0" smtClean="0"/>
              <a:t>give or take away points at any time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" y="503652"/>
            <a:ext cx="9144000" cy="85725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Arial Black" pitchFamily="34" charset="0"/>
              </a:rPr>
              <a:t>The Rules</a:t>
            </a:r>
            <a:endParaRPr lang="en-US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5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57200"/>
            <a:ext cx="2514600" cy="4715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3400" y="1993880"/>
            <a:ext cx="8001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What percentage of ID theft can be attributed to tax refund fraud?</a:t>
            </a:r>
          </a:p>
          <a:p>
            <a:endParaRPr lang="en-US" sz="3600" dirty="0"/>
          </a:p>
          <a:p>
            <a:pPr lvl="1"/>
            <a:r>
              <a:rPr lang="en-US" sz="3600" dirty="0" smtClean="0"/>
              <a:t>23%</a:t>
            </a:r>
          </a:p>
          <a:p>
            <a:pPr lvl="1"/>
            <a:r>
              <a:rPr lang="en-US" sz="3600" dirty="0" smtClean="0"/>
              <a:t>34%</a:t>
            </a:r>
          </a:p>
          <a:p>
            <a:pPr lvl="1"/>
            <a:r>
              <a:rPr lang="en-US" sz="3600" dirty="0" smtClean="0"/>
              <a:t>47%</a:t>
            </a:r>
          </a:p>
        </p:txBody>
      </p:sp>
    </p:spTree>
    <p:extLst>
      <p:ext uri="{BB962C8B-B14F-4D97-AF65-F5344CB8AC3E}">
        <p14:creationId xmlns:p14="http://schemas.microsoft.com/office/powerpoint/2010/main" val="233089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576263"/>
            <a:ext cx="6427787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976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57200"/>
            <a:ext cx="2514600" cy="4715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3400" y="1752600"/>
            <a:ext cx="8001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Oracle confirmed it’s next major release of Java will no longer do what?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3600" dirty="0" smtClean="0"/>
              <a:t>Completely hose your browser during an important live meeting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3600" dirty="0" smtClean="0"/>
              <a:t>Plug directly into your browser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3600" dirty="0" smtClean="0"/>
              <a:t>Be compatible with Windows 7 or less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3600" dirty="0" smtClean="0"/>
              <a:t>Call home to Oracle with no notice</a:t>
            </a:r>
          </a:p>
        </p:txBody>
      </p:sp>
    </p:spTree>
    <p:extLst>
      <p:ext uri="{BB962C8B-B14F-4D97-AF65-F5344CB8AC3E}">
        <p14:creationId xmlns:p14="http://schemas.microsoft.com/office/powerpoint/2010/main" val="21978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3" y="676275"/>
            <a:ext cx="6503987" cy="550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595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57200"/>
            <a:ext cx="2514600" cy="4715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3400" y="1752600"/>
            <a:ext cx="8001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What major grocery chain got hacked with skimmers at the self-service checkout kiosks?</a:t>
            </a:r>
          </a:p>
          <a:p>
            <a:endParaRPr lang="en-US" sz="3600" dirty="0"/>
          </a:p>
          <a:p>
            <a:pPr marL="571500" indent="-571500">
              <a:buFont typeface="Arial" pitchFamily="34" charset="0"/>
              <a:buChar char="•"/>
            </a:pPr>
            <a:r>
              <a:rPr lang="en-US" sz="3600" dirty="0" smtClean="0"/>
              <a:t>Safeway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3600" dirty="0" err="1" smtClean="0"/>
              <a:t>Piggly</a:t>
            </a:r>
            <a:r>
              <a:rPr lang="en-US" sz="3600" dirty="0" smtClean="0"/>
              <a:t> Wiggly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3600" dirty="0" err="1" smtClean="0"/>
              <a:t>Albersons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261977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576263"/>
            <a:ext cx="6418263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184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57200"/>
            <a:ext cx="2514600" cy="4715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3400" y="1219200"/>
            <a:ext cx="8001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ComfortLink</a:t>
            </a:r>
            <a:r>
              <a:rPr lang="en-US" sz="3600" dirty="0" smtClean="0"/>
              <a:t> thermostats come with a “interesting” hole in their security. What is it?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3600" dirty="0" smtClean="0"/>
              <a:t>Hardcoded passwords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3600" dirty="0" smtClean="0"/>
              <a:t>Cross-frequency interference to your local wireless network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3600" dirty="0" smtClean="0"/>
              <a:t>All devices have the same default password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4560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363" y="676275"/>
            <a:ext cx="6389687" cy="550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810000"/>
            <a:ext cx="6456363" cy="11811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76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57200"/>
            <a:ext cx="2514600" cy="4715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3400" y="2457271"/>
            <a:ext cx="800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How are fraudsters tapping Kohl’s for cash through the “Kohl’s Cash” program?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1299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8" y="576263"/>
            <a:ext cx="6370637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105275"/>
            <a:ext cx="6437313" cy="135255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97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29689" y="2580382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We need a volunteer to keep </a:t>
            </a:r>
            <a:r>
              <a:rPr lang="en-US" sz="4000" b="1" dirty="0" smtClean="0">
                <a:solidFill>
                  <a:srgbClr val="C00000"/>
                </a:solidFill>
              </a:rPr>
              <a:t>score</a:t>
            </a:r>
            <a:r>
              <a:rPr lang="en-US" sz="4000" b="1" dirty="0" smtClean="0"/>
              <a:t>.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" y="503652"/>
            <a:ext cx="9144000" cy="85725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Arial Black" pitchFamily="34" charset="0"/>
              </a:rPr>
              <a:t>The Rules</a:t>
            </a:r>
            <a:endParaRPr lang="en-US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78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413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14" y="2971800"/>
            <a:ext cx="7347984" cy="1826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727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74874"/>
            <a:ext cx="2514600" cy="625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3400" y="2457271"/>
            <a:ext cx="800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Women are considered better coders… if they do this one, specific thing.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3093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"/>
            <a:ext cx="8229600" cy="651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259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74874"/>
            <a:ext cx="2514600" cy="625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3400" y="1923871"/>
            <a:ext cx="8001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What’s the most nonsensical way to brick your iPhone, </a:t>
            </a:r>
            <a:r>
              <a:rPr lang="en-US" sz="3600" dirty="0" err="1" smtClean="0"/>
              <a:t>iPad</a:t>
            </a:r>
            <a:r>
              <a:rPr lang="en-US" sz="3600" dirty="0" smtClean="0"/>
              <a:t> or </a:t>
            </a:r>
            <a:r>
              <a:rPr lang="en-US" sz="3600" dirty="0" err="1" smtClean="0"/>
              <a:t>iPad</a:t>
            </a:r>
            <a:r>
              <a:rPr lang="en-US" sz="3600" dirty="0" smtClean="0"/>
              <a:t> touch?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3600" dirty="0" smtClean="0"/>
              <a:t>Pinch photos so small, machine crashes and won’t reboot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3600" dirty="0" smtClean="0"/>
              <a:t>Set the date to 1 January 1970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3600" dirty="0" smtClean="0"/>
              <a:t>Connect to an unknown service to download a “patch”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1352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33555"/>
            <a:ext cx="8229600" cy="5991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715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74874"/>
            <a:ext cx="2514600" cy="625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3400" y="2152471"/>
            <a:ext cx="800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“Error 53” on an iPhone 6 has a lot of people pissed off. What does it do?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680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038" y="381000"/>
            <a:ext cx="6257925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048990"/>
            <a:ext cx="6162675" cy="18002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61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413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975" y="2971800"/>
            <a:ext cx="6722225" cy="1229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525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57200"/>
            <a:ext cx="2514600" cy="459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3400" y="2152471"/>
            <a:ext cx="8001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After the announcement of </a:t>
            </a:r>
            <a:r>
              <a:rPr lang="en-US" sz="3600" dirty="0" err="1" smtClean="0"/>
              <a:t>WebSense</a:t>
            </a:r>
            <a:r>
              <a:rPr lang="en-US" sz="3600" dirty="0" smtClean="0"/>
              <a:t> being acquired by </a:t>
            </a:r>
            <a:r>
              <a:rPr lang="en-US" sz="3600" dirty="0" err="1" smtClean="0"/>
              <a:t>Ratheon</a:t>
            </a:r>
            <a:r>
              <a:rPr lang="en-US" sz="3600" dirty="0" smtClean="0"/>
              <a:t>, what did scammers send as email to </a:t>
            </a:r>
            <a:r>
              <a:rPr lang="en-US" sz="3600" dirty="0" err="1" smtClean="0"/>
              <a:t>WebSense</a:t>
            </a:r>
            <a:r>
              <a:rPr lang="en-US" sz="3600" dirty="0" smtClean="0"/>
              <a:t> employees?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969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76300"/>
            <a:ext cx="8229600" cy="4367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883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3653" y="2263914"/>
            <a:ext cx="914606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 Black" pitchFamily="34" charset="0"/>
              </a:rPr>
              <a:t>To get a copy of the slides</a:t>
            </a:r>
          </a:p>
          <a:p>
            <a:pPr algn="ctr"/>
            <a:r>
              <a:rPr lang="en-US" sz="2800" dirty="0">
                <a:latin typeface="Arial Black" pitchFamily="34" charset="0"/>
              </a:rPr>
              <a:t>i</a:t>
            </a:r>
            <a:r>
              <a:rPr lang="en-US" sz="2800" dirty="0" smtClean="0">
                <a:latin typeface="Arial Black" pitchFamily="34" charset="0"/>
              </a:rPr>
              <a:t>mmediately…</a:t>
            </a:r>
          </a:p>
          <a:p>
            <a:pPr algn="ctr"/>
            <a:endParaRPr lang="en-US" sz="4000" dirty="0">
              <a:latin typeface="Arial Black" pitchFamily="34" charset="0"/>
            </a:endParaRPr>
          </a:p>
          <a:p>
            <a:pPr algn="ctr"/>
            <a:r>
              <a:rPr lang="en-US" sz="5400" dirty="0" smtClean="0">
                <a:solidFill>
                  <a:srgbClr val="C00000"/>
                </a:solidFill>
                <a:latin typeface="Arial Black" pitchFamily="34" charset="0"/>
              </a:rPr>
              <a:t>mmiller</a:t>
            </a:r>
            <a:r>
              <a:rPr lang="en-US" sz="5400" dirty="0" smtClean="0">
                <a:latin typeface="Arial Black" pitchFamily="34" charset="0"/>
              </a:rPr>
              <a:t>@sonatype.com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413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591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57200"/>
            <a:ext cx="2514600" cy="459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3400" y="2304871"/>
            <a:ext cx="800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PhishMe</a:t>
            </a:r>
            <a:r>
              <a:rPr lang="en-US" sz="3600" dirty="0" smtClean="0"/>
              <a:t> just raised $13 million in funding. What do they do?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390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47725"/>
            <a:ext cx="8229600" cy="4451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290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57200"/>
            <a:ext cx="2514600" cy="459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3400" y="2304871"/>
            <a:ext cx="800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Name one of the top three phishing trends for 2016.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4515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04875"/>
            <a:ext cx="8229600" cy="4352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33600" y="4724400"/>
            <a:ext cx="4342984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b="1" dirty="0"/>
              <a:t>Trend 1: Consolidation of </a:t>
            </a:r>
            <a:r>
              <a:rPr lang="en-US" b="1" dirty="0" smtClean="0"/>
              <a:t>Targets</a:t>
            </a:r>
          </a:p>
          <a:p>
            <a:r>
              <a:rPr lang="en-US" b="1" dirty="0"/>
              <a:t>Trend 2: Explosive Chinese Phishing </a:t>
            </a:r>
            <a:r>
              <a:rPr lang="en-US" b="1" dirty="0" smtClean="0"/>
              <a:t>Growth</a:t>
            </a:r>
          </a:p>
          <a:p>
            <a:r>
              <a:rPr lang="en-US" b="1" dirty="0"/>
              <a:t>Trend 3: Plunging Phishing Uptimes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04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413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70" y="2895600"/>
            <a:ext cx="7906072" cy="1234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748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97" y="457200"/>
            <a:ext cx="2514600" cy="392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3400" y="2304871"/>
            <a:ext cx="8001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Disney recently requested to be able to fly drones in their own amusement parks. What snag did they hit?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2432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SENIOR~1\AppData\Local\Temp\SNAGHTML4fad6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40708"/>
            <a:ext cx="8229600" cy="545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13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97" y="457200"/>
            <a:ext cx="2514600" cy="392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3400" y="2304871"/>
            <a:ext cx="8001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What happened when a Chinese TV station replaced its meteorologist with a </a:t>
            </a:r>
            <a:r>
              <a:rPr lang="en-US" sz="3600" dirty="0" err="1" smtClean="0"/>
              <a:t>chatbot</a:t>
            </a:r>
            <a:r>
              <a:rPr lang="en-US" sz="3600" dirty="0" smtClean="0"/>
              <a:t>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7661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SENIOR~1\AppData\Local\Temp\SNAGHTML50cf3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52102"/>
            <a:ext cx="8229600" cy="597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581400"/>
            <a:ext cx="6162675" cy="17907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35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97" y="457200"/>
            <a:ext cx="2514600" cy="392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3400" y="2304871"/>
            <a:ext cx="8001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Sadly, a computer just beat a master player at one of the most complex board games. What game?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9784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News Resources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3" r="4546"/>
          <a:stretch/>
        </p:blipFill>
        <p:spPr bwMode="auto">
          <a:xfrm>
            <a:off x="990600" y="1524000"/>
            <a:ext cx="3200400" cy="93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514600"/>
            <a:ext cx="3200400" cy="856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471877"/>
            <a:ext cx="3200400" cy="941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667880"/>
            <a:ext cx="32004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605985"/>
            <a:ext cx="3200400" cy="725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26" y="4536171"/>
            <a:ext cx="3200400" cy="795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55" y="3615934"/>
            <a:ext cx="3200400" cy="585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660853"/>
            <a:ext cx="3200400" cy="499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318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SENIOR~1\AppData\Local\Temp\SNAGHTML52f2f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31717"/>
            <a:ext cx="8229600" cy="556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949" y="2286000"/>
            <a:ext cx="2550479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145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413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29718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Arial Black" pitchFamily="34" charset="0"/>
              </a:rPr>
              <a:t>Biggest Stories of the Week</a:t>
            </a:r>
            <a:endParaRPr lang="en-US" sz="24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38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2304871"/>
            <a:ext cx="800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Samsung want customers to stop doing what with their TVs?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9693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04801"/>
            <a:ext cx="7315200" cy="541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383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1577876"/>
            <a:ext cx="80010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</a:rPr>
              <a:t>Final </a:t>
            </a:r>
            <a:r>
              <a:rPr lang="en-US" sz="2800" dirty="0" smtClean="0"/>
              <a:t>question:</a:t>
            </a:r>
            <a:endParaRPr lang="en-US" sz="3600" dirty="0" smtClean="0"/>
          </a:p>
          <a:p>
            <a:endParaRPr lang="en-US" sz="3600" dirty="0"/>
          </a:p>
          <a:p>
            <a:r>
              <a:rPr lang="en-US" sz="3600" dirty="0" smtClean="0"/>
              <a:t>Hackers are holding what company’s network hostage for $3.6 million?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010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SENIOR~1\AppData\Local\Temp\SNAGHTML3a4232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8229600" cy="473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30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3653" y="2263914"/>
            <a:ext cx="91460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Arial Black" pitchFamily="34" charset="0"/>
              </a:rPr>
              <a:t>What is the final score?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413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914400" y="3495317"/>
            <a:ext cx="7239000" cy="2295883"/>
            <a:chOff x="1371600" y="3962400"/>
            <a:chExt cx="7239000" cy="2295883"/>
          </a:xfrm>
        </p:grpSpPr>
        <p:pic>
          <p:nvPicPr>
            <p:cNvPr id="6147" name="Picture 3" descr="C:\Users\Senior Storyteller\Desktop\2016 RSAC\Chris Corriere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00" y="3972283"/>
              <a:ext cx="2286000" cy="2286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C:\Users\Senior Storyteller\Desktop\2016 DevNexus\Jen Tong mimming-glass-goofy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01" t="8789" r="6806" b="13214"/>
            <a:stretch/>
          </p:blipFill>
          <p:spPr bwMode="auto">
            <a:xfrm>
              <a:off x="3810000" y="3962654"/>
              <a:ext cx="2438284" cy="2286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https://media.licdn.com/media/p/4/005/025/20c/0facd05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90" t="4373" r="10219" b="14606"/>
            <a:stretch/>
          </p:blipFill>
          <p:spPr bwMode="auto">
            <a:xfrm>
              <a:off x="6345195" y="3962400"/>
              <a:ext cx="2265405" cy="2286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8970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3653" y="2263914"/>
            <a:ext cx="914606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 Black" pitchFamily="34" charset="0"/>
              </a:rPr>
              <a:t>To get a copy of the slides</a:t>
            </a:r>
          </a:p>
          <a:p>
            <a:pPr algn="ctr"/>
            <a:r>
              <a:rPr lang="en-US" sz="2800" dirty="0">
                <a:latin typeface="Arial Black" pitchFamily="34" charset="0"/>
              </a:rPr>
              <a:t>i</a:t>
            </a:r>
            <a:r>
              <a:rPr lang="en-US" sz="2800" dirty="0" smtClean="0">
                <a:latin typeface="Arial Black" pitchFamily="34" charset="0"/>
              </a:rPr>
              <a:t>mmediately…</a:t>
            </a:r>
          </a:p>
          <a:p>
            <a:pPr algn="ctr"/>
            <a:endParaRPr lang="en-US" sz="4000" dirty="0">
              <a:latin typeface="Arial Black" pitchFamily="34" charset="0"/>
            </a:endParaRPr>
          </a:p>
          <a:p>
            <a:pPr algn="ctr"/>
            <a:r>
              <a:rPr lang="en-US" sz="5400" dirty="0" smtClean="0">
                <a:solidFill>
                  <a:srgbClr val="C00000"/>
                </a:solidFill>
                <a:latin typeface="Arial Black" pitchFamily="34" charset="0"/>
              </a:rPr>
              <a:t>mmiller</a:t>
            </a:r>
            <a:r>
              <a:rPr lang="en-US" sz="5400" dirty="0" smtClean="0">
                <a:latin typeface="Arial Black" pitchFamily="34" charset="0"/>
              </a:rPr>
              <a:t>@sonatype.com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413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000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3653" y="2263914"/>
            <a:ext cx="91460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Arial Black" pitchFamily="34" charset="0"/>
              </a:rPr>
              <a:t>Thank You!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413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914400" y="3495317"/>
            <a:ext cx="7239000" cy="2295883"/>
            <a:chOff x="1371600" y="3962400"/>
            <a:chExt cx="7239000" cy="2295883"/>
          </a:xfrm>
        </p:grpSpPr>
        <p:pic>
          <p:nvPicPr>
            <p:cNvPr id="6147" name="Picture 3" descr="C:\Users\Senior Storyteller\Desktop\2016 RSAC\Chris Corriere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00" y="3972283"/>
              <a:ext cx="2286000" cy="2286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C:\Users\Senior Storyteller\Desktop\2016 DevNexus\Jen Tong mimming-glass-goofy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01" t="8789" r="6806" b="13214"/>
            <a:stretch/>
          </p:blipFill>
          <p:spPr bwMode="auto">
            <a:xfrm>
              <a:off x="3810000" y="3962654"/>
              <a:ext cx="2438284" cy="2286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https://media.licdn.com/media/p/4/005/025/20c/0facd05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90" t="4373" r="10219" b="14606"/>
            <a:stretch/>
          </p:blipFill>
          <p:spPr bwMode="auto">
            <a:xfrm>
              <a:off x="6345195" y="3962400"/>
              <a:ext cx="2265405" cy="2286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3915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97194"/>
            <a:ext cx="8229600" cy="1646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413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06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2362200"/>
            <a:ext cx="8001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Researchers </a:t>
            </a:r>
            <a:r>
              <a:rPr lang="en-US" sz="3600" dirty="0"/>
              <a:t>have found </a:t>
            </a:r>
            <a:r>
              <a:rPr lang="en-US" sz="3600" dirty="0" smtClean="0"/>
              <a:t>a way </a:t>
            </a:r>
            <a:r>
              <a:rPr lang="en-US" sz="3600" dirty="0"/>
              <a:t>to take down the power </a:t>
            </a:r>
            <a:r>
              <a:rPr lang="en-US" sz="3600" dirty="0" smtClean="0"/>
              <a:t>grid through something in your home. What is it?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"/>
            <a:ext cx="2514600" cy="503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228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1605</TotalTime>
  <Words>902</Words>
  <Application>Microsoft Office PowerPoint</Application>
  <PresentationFormat>On-screen Show (4:3)</PresentationFormat>
  <Paragraphs>153</Paragraphs>
  <Slides>78</Slides>
  <Notes>29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7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Online News 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Senior Storyteller</dc:creator>
  <cp:lastModifiedBy>Senior Storyteller</cp:lastModifiedBy>
  <cp:revision>75</cp:revision>
  <dcterms:created xsi:type="dcterms:W3CDTF">2016-02-11T17:38:33Z</dcterms:created>
  <dcterms:modified xsi:type="dcterms:W3CDTF">2016-02-17T16:23:40Z</dcterms:modified>
</cp:coreProperties>
</file>